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notesMasterIdLst>
    <p:notesMasterId r:id="rId14"/>
  </p:notesMasterIdLst>
  <p:handoutMasterIdLst>
    <p:handoutMasterId r:id="rId15"/>
  </p:handoutMasterIdLst>
  <p:sldIdLst>
    <p:sldId id="3157" r:id="rId2"/>
    <p:sldId id="257" r:id="rId3"/>
    <p:sldId id="258" r:id="rId4"/>
    <p:sldId id="259" r:id="rId5"/>
    <p:sldId id="3159" r:id="rId6"/>
    <p:sldId id="260" r:id="rId7"/>
    <p:sldId id="261" r:id="rId8"/>
    <p:sldId id="262" r:id="rId9"/>
    <p:sldId id="263" r:id="rId10"/>
    <p:sldId id="264" r:id="rId11"/>
    <p:sldId id="265" r:id="rId12"/>
    <p:sldId id="3160" r:id="rId13"/>
  </p:sldIdLst>
  <p:sldSz cx="9144000" cy="6858000" type="letter"/>
  <p:notesSz cx="6858000" cy="9313863"/>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F682"/>
    <a:srgbClr val="85C10E"/>
    <a:srgbClr val="D8E6E2"/>
    <a:srgbClr val="B8DACC"/>
    <a:srgbClr val="EEB041"/>
    <a:srgbClr val="EFA819"/>
    <a:srgbClr val="F0BF9A"/>
    <a:srgbClr val="F0F4FA"/>
    <a:srgbClr val="F0F3FA"/>
    <a:srgbClr val="DCBF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7" autoAdjust="0"/>
    <p:restoredTop sz="73878" autoAdjust="0"/>
  </p:normalViewPr>
  <p:slideViewPr>
    <p:cSldViewPr snapToGrid="0" snapToObjects="1">
      <p:cViewPr varScale="1">
        <p:scale>
          <a:sx n="60" d="100"/>
          <a:sy n="60" d="100"/>
        </p:scale>
        <p:origin x="1718" y="53"/>
      </p:cViewPr>
      <p:guideLst>
        <p:guide orient="horz" pos="2160"/>
        <p:guide pos="2880"/>
      </p:guideLst>
    </p:cSldViewPr>
  </p:slideViewPr>
  <p:outlineViewPr>
    <p:cViewPr>
      <p:scale>
        <a:sx n="33" d="100"/>
        <a:sy n="33" d="100"/>
      </p:scale>
      <p:origin x="0" y="-104"/>
    </p:cViewPr>
  </p:outlineViewPr>
  <p:notesTextViewPr>
    <p:cViewPr>
      <p:scale>
        <a:sx n="3" d="2"/>
        <a:sy n="3" d="2"/>
      </p:scale>
      <p:origin x="0" y="0"/>
    </p:cViewPr>
  </p:notesText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972741" cy="467850"/>
          </a:xfrm>
          <a:prstGeom prst="rect">
            <a:avLst/>
          </a:prstGeom>
        </p:spPr>
        <p:txBody>
          <a:bodyPr vert="horz" lIns="128729" tIns="64365" rIns="128729" bIns="64365" rtlCol="0"/>
          <a:lstStyle>
            <a:lvl1pPr algn="l">
              <a:defRPr sz="1700"/>
            </a:lvl1pPr>
          </a:lstStyle>
          <a:p>
            <a:endParaRPr lang="en-US"/>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3885260" y="0"/>
            <a:ext cx="2970390" cy="467850"/>
          </a:xfrm>
          <a:prstGeom prst="rect">
            <a:avLst/>
          </a:prstGeom>
        </p:spPr>
        <p:txBody>
          <a:bodyPr vert="horz" lIns="128729" tIns="64365" rIns="128729" bIns="64365" rtlCol="0"/>
          <a:lstStyle>
            <a:lvl1pPr algn="r">
              <a:defRPr sz="1700"/>
            </a:lvl1pPr>
          </a:lstStyle>
          <a:p>
            <a:fld id="{05982DDE-1673-4FAD-ABA7-B01B4E41DDF4}" type="datetimeFigureOut">
              <a:rPr lang="en-US" smtClean="0"/>
              <a:t>11/10/2022</a:t>
            </a:fld>
            <a:endParaRPr lang="en-US"/>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8846015"/>
            <a:ext cx="2972741" cy="467848"/>
          </a:xfrm>
          <a:prstGeom prst="rect">
            <a:avLst/>
          </a:prstGeom>
        </p:spPr>
        <p:txBody>
          <a:bodyPr vert="horz" lIns="128729" tIns="64365" rIns="128729" bIns="64365" rtlCol="0" anchor="b"/>
          <a:lstStyle>
            <a:lvl1pPr algn="l">
              <a:defRPr sz="1700"/>
            </a:lvl1pPr>
          </a:lstStyle>
          <a:p>
            <a:endParaRPr lang="en-US"/>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3885260" y="8846015"/>
            <a:ext cx="2970390" cy="467848"/>
          </a:xfrm>
          <a:prstGeom prst="rect">
            <a:avLst/>
          </a:prstGeom>
        </p:spPr>
        <p:txBody>
          <a:bodyPr vert="horz" lIns="128729" tIns="64365" rIns="128729" bIns="64365" rtlCol="0" anchor="b"/>
          <a:lstStyle>
            <a:lvl1pPr algn="r">
              <a:defRPr sz="1700"/>
            </a:lvl1pPr>
          </a:lstStyle>
          <a:p>
            <a:fld id="{06E4A8E0-CBC9-4654-A5E4-C16A20946212}" type="slidenum">
              <a:rPr lang="en-US" smtClean="0"/>
              <a:t>‹#›</a:t>
            </a:fld>
            <a:endParaRPr lang="en-US"/>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923083"/>
          </a:xfrm>
          <a:prstGeom prst="rect">
            <a:avLst/>
          </a:prstGeom>
        </p:spPr>
        <p:txBody>
          <a:bodyPr vert="horz" lIns="128729" tIns="64365" rIns="128729" bIns="64365" rtlCol="0"/>
          <a:lstStyle>
            <a:lvl1pPr algn="l">
              <a:defRPr sz="1700"/>
            </a:lvl1pPr>
          </a:lstStyle>
          <a:p>
            <a:endParaRPr lang="en-US"/>
          </a:p>
        </p:txBody>
      </p:sp>
      <p:sp>
        <p:nvSpPr>
          <p:cNvPr id="3" name="Date Placeholder 2"/>
          <p:cNvSpPr>
            <a:spLocks noGrp="1"/>
          </p:cNvSpPr>
          <p:nvPr>
            <p:ph type="dt" idx="1"/>
          </p:nvPr>
        </p:nvSpPr>
        <p:spPr>
          <a:xfrm>
            <a:off x="3884614" y="0"/>
            <a:ext cx="2971800" cy="923083"/>
          </a:xfrm>
          <a:prstGeom prst="rect">
            <a:avLst/>
          </a:prstGeom>
        </p:spPr>
        <p:txBody>
          <a:bodyPr vert="horz" lIns="128729" tIns="64365" rIns="128729" bIns="64365" rtlCol="0"/>
          <a:lstStyle>
            <a:lvl1pPr algn="r">
              <a:defRPr sz="1700"/>
            </a:lvl1pPr>
          </a:lstStyle>
          <a:p>
            <a:fld id="{7B3ACEC6-FD2B-364A-87A5-E4E57BEBA3DB}" type="datetimeFigureOut">
              <a:rPr lang="en-US" smtClean="0"/>
              <a:t>11/10/2022</a:t>
            </a:fld>
            <a:endParaRPr lang="en-US"/>
          </a:p>
        </p:txBody>
      </p:sp>
      <p:sp>
        <p:nvSpPr>
          <p:cNvPr id="4" name="Slide Image Placeholder 3"/>
          <p:cNvSpPr>
            <a:spLocks noGrp="1" noRot="1" noChangeAspect="1"/>
          </p:cNvSpPr>
          <p:nvPr>
            <p:ph type="sldImg" idx="2"/>
          </p:nvPr>
        </p:nvSpPr>
        <p:spPr>
          <a:xfrm>
            <a:off x="2019300" y="606425"/>
            <a:ext cx="3087688" cy="2314575"/>
          </a:xfrm>
          <a:prstGeom prst="rect">
            <a:avLst/>
          </a:prstGeom>
          <a:noFill/>
          <a:ln w="12700">
            <a:solidFill>
              <a:prstClr val="black"/>
            </a:solidFill>
          </a:ln>
        </p:spPr>
        <p:txBody>
          <a:bodyPr vert="horz" lIns="128729" tIns="64365" rIns="128729" bIns="64365" rtlCol="0" anchor="ctr"/>
          <a:lstStyle/>
          <a:p>
            <a:endParaRPr lang="en-US"/>
          </a:p>
        </p:txBody>
      </p:sp>
      <p:sp>
        <p:nvSpPr>
          <p:cNvPr id="5" name="Notes Placeholder 4"/>
          <p:cNvSpPr>
            <a:spLocks noGrp="1"/>
          </p:cNvSpPr>
          <p:nvPr>
            <p:ph type="body" sz="quarter" idx="3"/>
          </p:nvPr>
        </p:nvSpPr>
        <p:spPr>
          <a:xfrm>
            <a:off x="443321" y="3002351"/>
            <a:ext cx="6169916" cy="5704503"/>
          </a:xfrm>
          <a:prstGeom prst="rect">
            <a:avLst/>
          </a:prstGeom>
        </p:spPr>
        <p:txBody>
          <a:bodyPr vert="horz" lIns="128729" tIns="64365" rIns="128729" bIns="64365" rtlCol="0"/>
          <a:lstStyle/>
          <a:p>
            <a:pPr lvl="0"/>
            <a:r>
              <a:rPr lang="en-US" dirty="0"/>
              <a:t>Edit Master text style</a:t>
            </a:r>
          </a:p>
        </p:txBody>
      </p:sp>
      <p:sp>
        <p:nvSpPr>
          <p:cNvPr id="6" name="Footer Placeholder 5"/>
          <p:cNvSpPr>
            <a:spLocks noGrp="1"/>
          </p:cNvSpPr>
          <p:nvPr>
            <p:ph type="ftr" sz="quarter" idx="4"/>
          </p:nvPr>
        </p:nvSpPr>
        <p:spPr>
          <a:xfrm>
            <a:off x="110838" y="8251128"/>
            <a:ext cx="2971800" cy="923080"/>
          </a:xfrm>
          <a:prstGeom prst="rect">
            <a:avLst/>
          </a:prstGeom>
        </p:spPr>
        <p:txBody>
          <a:bodyPr vert="horz" lIns="128729" tIns="64365" rIns="128729" bIns="64365" rtlCol="0" anchor="b"/>
          <a:lstStyle>
            <a:lvl1pPr algn="l">
              <a:defRPr sz="1700"/>
            </a:lvl1pPr>
          </a:lstStyle>
          <a:p>
            <a:endParaRPr lang="en-US"/>
          </a:p>
        </p:txBody>
      </p:sp>
      <p:sp>
        <p:nvSpPr>
          <p:cNvPr id="7" name="Slide Number Placeholder 6"/>
          <p:cNvSpPr>
            <a:spLocks noGrp="1"/>
          </p:cNvSpPr>
          <p:nvPr>
            <p:ph type="sldNum" sz="quarter" idx="5"/>
          </p:nvPr>
        </p:nvSpPr>
        <p:spPr>
          <a:xfrm>
            <a:off x="3775367" y="8251128"/>
            <a:ext cx="2971800" cy="923080"/>
          </a:xfrm>
          <a:prstGeom prst="rect">
            <a:avLst/>
          </a:prstGeom>
        </p:spPr>
        <p:txBody>
          <a:bodyPr vert="horz" lIns="128729" tIns="64365" rIns="128729" bIns="64365" rtlCol="0" anchor="b"/>
          <a:lstStyle>
            <a:lvl1pPr algn="r">
              <a:defRPr sz="17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790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967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935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908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752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97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067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9321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793509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20980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22423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46832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02598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98355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78050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601704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86128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1151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52783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338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991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5464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8315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07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72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70125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grpSp>
    </p:spTree>
    <p:extLst>
      <p:ext uri="{BB962C8B-B14F-4D97-AF65-F5344CB8AC3E}">
        <p14:creationId xmlns:p14="http://schemas.microsoft.com/office/powerpoint/2010/main" val="19654359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lickr.com/photos/briarcraft/52127714476/in/photolist-2nqmapS-eaaSxF-E7y8B8-ofUiZt-8D8m59-qvrCE5-5FVPiD-MaYw9p-diQTVz-o4eBM1-EauweF-8kXhe-ag6C8M-9iLdTU-oQXWoJ-4vzk1v-eaaSr8-eaaSsz-ofHYfY-nYpNzd-q99abY-5FVNBc-q9a1jE-dJXwZ-U9Ganj-4ySVcH-8t1Miv-Dpi9Uu-2hmqAHE-6Rv1cC-5nVtPm-qiT3P-2mRLaws-2mREE8G-9EQWz1-2cKyiV6-3pCgBq-7VSKWD-7VSKQk-7VW2iC-7VW26S-7VW2cY-CtnFw-3anLo-aiY1MQ-dgNXRL-fmiyr-8cJ9F5-3qXQhK-8cJ9RU/" TargetMode="External"/><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mailto:emanuelj@uillinois.edu"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hyperlink" Target="https://www.carli.illinois.edu/sites/files/files/CARLI%20Standard%20Licensing%20Agreement_Clean.pdf" TargetMode="External"/><Relationship Id="rId4" Type="http://schemas.openxmlformats.org/officeDocument/2006/relationships/hyperlink" Target="https://www.carli.illinois.edu/products-services/eres/vpat-reposito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hyperlink" Target="https://btaa.org/library/reports" TargetMode="External"/><Relationship Id="rId4" Type="http://schemas.openxmlformats.org/officeDocument/2006/relationships/hyperlink" Target="https://www.dhs.state.il.us/page.aspx?item=3276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926DD8-45C6-BEA8-5D8B-65967D416CD7}"/>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74F9778-7A5C-FDA9-7E14-4F27B3577294}"/>
              </a:ext>
            </a:extLst>
          </p:cNvPr>
          <p:cNvSpPr>
            <a:spLocks noGrp="1"/>
          </p:cNvSpPr>
          <p:nvPr>
            <p:ph type="title"/>
          </p:nvPr>
        </p:nvSpPr>
        <p:spPr/>
        <p:txBody>
          <a:bodyPr/>
          <a:lstStyle/>
          <a:p>
            <a:endParaRPr lang="en-US"/>
          </a:p>
        </p:txBody>
      </p:sp>
      <p:pic>
        <p:nvPicPr>
          <p:cNvPr id="4" name="Picture 3" descr="A dirt path in a forest&#10;&#10;Description automatically generated with low confidence">
            <a:extLst>
              <a:ext uri="{FF2B5EF4-FFF2-40B4-BE49-F238E27FC236}">
                <a16:creationId xmlns:a16="http://schemas.microsoft.com/office/drawing/2014/main" id="{5DE8361A-9354-ABD9-A1C7-B93584CA41E4}"/>
              </a:ext>
            </a:extLst>
          </p:cNvPr>
          <p:cNvPicPr>
            <a:picLocks noChangeAspect="1"/>
          </p:cNvPicPr>
          <p:nvPr/>
        </p:nvPicPr>
        <p:blipFill rotWithShape="1">
          <a:blip r:embed="rId3"/>
          <a:srcRect l="-26" t="29803" r="9745" b="16028"/>
          <a:stretch/>
        </p:blipFill>
        <p:spPr>
          <a:xfrm>
            <a:off x="-35187" y="1489395"/>
            <a:ext cx="9172963" cy="3671423"/>
          </a:xfrm>
          <a:prstGeom prst="rect">
            <a:avLst/>
          </a:prstGeom>
        </p:spPr>
      </p:pic>
      <p:sp>
        <p:nvSpPr>
          <p:cNvPr id="5" name="Rectangle 4">
            <a:extLst>
              <a:ext uri="{FF2B5EF4-FFF2-40B4-BE49-F238E27FC236}">
                <a16:creationId xmlns:a16="http://schemas.microsoft.com/office/drawing/2014/main" id="{8468B711-9AAC-9C8B-10A8-B94AD3A5A0CE}"/>
              </a:ext>
            </a:extLst>
          </p:cNvPr>
          <p:cNvSpPr/>
          <p:nvPr/>
        </p:nvSpPr>
        <p:spPr>
          <a:xfrm>
            <a:off x="-19309" y="-1"/>
            <a:ext cx="9163310" cy="16277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ARLI: Consortium of Academic and Research Libraries in Illinois logo.&#10;">
            <a:extLst>
              <a:ext uri="{FF2B5EF4-FFF2-40B4-BE49-F238E27FC236}">
                <a16:creationId xmlns:a16="http://schemas.microsoft.com/office/drawing/2014/main" id="{446BACFE-A5B0-DB69-1D99-D2065B432D4E}"/>
              </a:ext>
            </a:extLst>
          </p:cNvPr>
          <p:cNvPicPr>
            <a:picLocks noChangeAspect="1"/>
          </p:cNvPicPr>
          <p:nvPr/>
        </p:nvPicPr>
        <p:blipFill>
          <a:blip r:embed="rId4"/>
          <a:stretch>
            <a:fillRect/>
          </a:stretch>
        </p:blipFill>
        <p:spPr>
          <a:xfrm>
            <a:off x="113250" y="158846"/>
            <a:ext cx="3486557" cy="642261"/>
          </a:xfrm>
          <a:prstGeom prst="rect">
            <a:avLst/>
          </a:prstGeom>
        </p:spPr>
      </p:pic>
      <p:pic>
        <p:nvPicPr>
          <p:cNvPr id="7" name="Picture 6">
            <a:extLst>
              <a:ext uri="{FF2B5EF4-FFF2-40B4-BE49-F238E27FC236}">
                <a16:creationId xmlns:a16="http://schemas.microsoft.com/office/drawing/2014/main" id="{C5FAF25A-FA03-7137-9A03-DC0C562FC22B}"/>
              </a:ext>
            </a:extLst>
          </p:cNvPr>
          <p:cNvPicPr>
            <a:picLocks noChangeAspect="1"/>
          </p:cNvPicPr>
          <p:nvPr/>
        </p:nvPicPr>
        <p:blipFill rotWithShape="1">
          <a:blip r:embed="rId5"/>
          <a:srcRect l="65833" t="57366" r="1012" b="27401"/>
          <a:stretch/>
        </p:blipFill>
        <p:spPr>
          <a:xfrm>
            <a:off x="3994463" y="136812"/>
            <a:ext cx="2217420" cy="662001"/>
          </a:xfrm>
          <a:prstGeom prst="rect">
            <a:avLst/>
          </a:prstGeom>
        </p:spPr>
      </p:pic>
      <p:pic>
        <p:nvPicPr>
          <p:cNvPr id="8" name="Picture 2" descr="Home | NC LIVE">
            <a:extLst>
              <a:ext uri="{FF2B5EF4-FFF2-40B4-BE49-F238E27FC236}">
                <a16:creationId xmlns:a16="http://schemas.microsoft.com/office/drawing/2014/main" id="{85B12CE9-7C30-4BBB-40A2-3FC0FBFBD8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9615" y="121999"/>
            <a:ext cx="1292876" cy="668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AA5719-CC47-0ADF-F590-829A3591561C}"/>
              </a:ext>
            </a:extLst>
          </p:cNvPr>
          <p:cNvSpPr txBox="1"/>
          <p:nvPr/>
        </p:nvSpPr>
        <p:spPr>
          <a:xfrm>
            <a:off x="210895" y="981384"/>
            <a:ext cx="8938756" cy="646331"/>
          </a:xfrm>
          <a:prstGeom prst="rect">
            <a:avLst/>
          </a:prstGeom>
          <a:noFill/>
        </p:spPr>
        <p:txBody>
          <a:bodyPr wrap="square" rtlCol="0">
            <a:spAutoFit/>
          </a:bodyPr>
          <a:lstStyle/>
          <a:p>
            <a:r>
              <a:rPr lang="en-US" sz="3600" b="1" dirty="0">
                <a:solidFill>
                  <a:srgbClr val="543C61"/>
                </a:solidFill>
                <a:latin typeface="Georgia Pro" panose="020B0604020202020204" pitchFamily="18" charset="0"/>
                <a:cs typeface="Calibri" panose="020F0502020204030204" pitchFamily="34" charset="0"/>
              </a:rPr>
              <a:t>E-Resources Learning Series</a:t>
            </a:r>
            <a:endParaRPr lang="en-US" sz="3600" dirty="0">
              <a:solidFill>
                <a:srgbClr val="543C61"/>
              </a:solidFill>
            </a:endParaRPr>
          </a:p>
        </p:txBody>
      </p:sp>
      <p:pic>
        <p:nvPicPr>
          <p:cNvPr id="10" name="Picture 9" descr="Professional Development Alliance of Library Consortia logo">
            <a:extLst>
              <a:ext uri="{FF2B5EF4-FFF2-40B4-BE49-F238E27FC236}">
                <a16:creationId xmlns:a16="http://schemas.microsoft.com/office/drawing/2014/main" id="{FDBED24F-4F28-08E5-EFA0-BCDA5F5B13BD}"/>
              </a:ext>
            </a:extLst>
          </p:cNvPr>
          <p:cNvPicPr>
            <a:picLocks noChangeAspect="1"/>
          </p:cNvPicPr>
          <p:nvPr/>
        </p:nvPicPr>
        <p:blipFill rotWithShape="1">
          <a:blip r:embed="rId7"/>
          <a:srcRect t="-997" r="-406" b="5454"/>
          <a:stretch/>
        </p:blipFill>
        <p:spPr>
          <a:xfrm>
            <a:off x="7143803" y="849619"/>
            <a:ext cx="1982098" cy="748459"/>
          </a:xfrm>
          <a:prstGeom prst="rect">
            <a:avLst/>
          </a:prstGeom>
          <a:solidFill>
            <a:srgbClr val="F0F3FA"/>
          </a:solidFill>
          <a:ln>
            <a:solidFill>
              <a:schemeClr val="bg1"/>
            </a:solidFill>
          </a:ln>
          <a:effectLst/>
        </p:spPr>
      </p:pic>
      <p:sp>
        <p:nvSpPr>
          <p:cNvPr id="11" name="Rectangle 10">
            <a:extLst>
              <a:ext uri="{FF2B5EF4-FFF2-40B4-BE49-F238E27FC236}">
                <a16:creationId xmlns:a16="http://schemas.microsoft.com/office/drawing/2014/main" id="{F1AE287F-0575-9113-77AD-C340DFE28C66}"/>
              </a:ext>
            </a:extLst>
          </p:cNvPr>
          <p:cNvSpPr/>
          <p:nvPr/>
        </p:nvSpPr>
        <p:spPr>
          <a:xfrm>
            <a:off x="-23750" y="5160819"/>
            <a:ext cx="9172963" cy="126399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itle 2">
            <a:extLst>
              <a:ext uri="{FF2B5EF4-FFF2-40B4-BE49-F238E27FC236}">
                <a16:creationId xmlns:a16="http://schemas.microsoft.com/office/drawing/2014/main" id="{40C224C7-B989-9698-6613-C94392B2B9EF}"/>
              </a:ext>
            </a:extLst>
          </p:cNvPr>
          <p:cNvSpPr txBox="1">
            <a:spLocks/>
          </p:cNvSpPr>
          <p:nvPr/>
        </p:nvSpPr>
        <p:spPr bwMode="auto">
          <a:xfrm>
            <a:off x="1530260" y="5036188"/>
            <a:ext cx="6315793" cy="1513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1600" kern="1200" cap="all">
                <a:solidFill>
                  <a:schemeClr val="bg2"/>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r>
              <a:rPr lang="en-US" sz="2400" b="1" dirty="0">
                <a:latin typeface="Georgia Pro" panose="020B0604020202020204" pitchFamily="18" charset="0"/>
                <a:cs typeface="Calibri" panose="020F0502020204030204" pitchFamily="34" charset="0"/>
              </a:rPr>
              <a:t>Addressing Accessibility </a:t>
            </a:r>
            <a:br>
              <a:rPr lang="en-US" sz="2400" b="1" dirty="0">
                <a:latin typeface="Georgia Pro" panose="020B0604020202020204" pitchFamily="18" charset="0"/>
                <a:cs typeface="Calibri" panose="020F0502020204030204" pitchFamily="34" charset="0"/>
              </a:rPr>
            </a:br>
            <a:r>
              <a:rPr lang="en-US" sz="2400" b="1" dirty="0">
                <a:latin typeface="Georgia Pro" panose="020B0604020202020204" pitchFamily="18" charset="0"/>
                <a:cs typeface="Calibri" panose="020F0502020204030204" pitchFamily="34" charset="0"/>
              </a:rPr>
              <a:t>in E-Resources Licensing</a:t>
            </a:r>
            <a:br>
              <a:rPr lang="en-US" sz="2400" b="1" dirty="0">
                <a:latin typeface="Georgia Pro" panose="020B0604020202020204" pitchFamily="18" charset="0"/>
                <a:cs typeface="Calibri" panose="020F0502020204030204" pitchFamily="34" charset="0"/>
              </a:rPr>
            </a:br>
            <a:r>
              <a:rPr lang="en-US" sz="2200" dirty="0">
                <a:solidFill>
                  <a:srgbClr val="CFF682"/>
                </a:solidFill>
                <a:latin typeface="Georgia Pro" panose="020B0604020202020204" pitchFamily="18" charset="0"/>
                <a:cs typeface="Calibri" panose="020F0502020204030204" pitchFamily="34" charset="0"/>
              </a:rPr>
              <a:t>Jenny Taylor</a:t>
            </a:r>
            <a:endParaRPr lang="en-US" sz="2200" dirty="0">
              <a:solidFill>
                <a:srgbClr val="CFF682"/>
              </a:solidFill>
            </a:endParaRPr>
          </a:p>
        </p:txBody>
      </p:sp>
      <p:sp>
        <p:nvSpPr>
          <p:cNvPr id="13" name="TextBox 12">
            <a:extLst>
              <a:ext uri="{FF2B5EF4-FFF2-40B4-BE49-F238E27FC236}">
                <a16:creationId xmlns:a16="http://schemas.microsoft.com/office/drawing/2014/main" id="{BDCBEB4D-93D3-9F7A-CACE-3734CA61DD3D}"/>
              </a:ext>
            </a:extLst>
          </p:cNvPr>
          <p:cNvSpPr txBox="1"/>
          <p:nvPr/>
        </p:nvSpPr>
        <p:spPr>
          <a:xfrm>
            <a:off x="1487235" y="6534834"/>
            <a:ext cx="4764974" cy="338554"/>
          </a:xfrm>
          <a:prstGeom prst="rect">
            <a:avLst/>
          </a:prstGeom>
          <a:noFill/>
        </p:spPr>
        <p:txBody>
          <a:bodyPr wrap="square">
            <a:spAutoFit/>
          </a:bodyPr>
          <a:lstStyle/>
          <a:p>
            <a:pPr algn="ctr"/>
            <a:r>
              <a:rPr lang="en-US" sz="1600" b="1" dirty="0">
                <a:solidFill>
                  <a:srgbClr val="F0F4FA"/>
                </a:solidFill>
                <a:latin typeface="Georgia Pro" panose="02040502050405020303" pitchFamily="18" charset="0"/>
                <a:cs typeface="Calibri" panose="020F0502020204030204" pitchFamily="34" charset="0"/>
              </a:rPr>
              <a:t>Zoom’s Live Transcript is enabled.</a:t>
            </a:r>
          </a:p>
        </p:txBody>
      </p:sp>
      <p:sp>
        <p:nvSpPr>
          <p:cNvPr id="14" name="TextBox 13">
            <a:extLst>
              <a:ext uri="{FF2B5EF4-FFF2-40B4-BE49-F238E27FC236}">
                <a16:creationId xmlns:a16="http://schemas.microsoft.com/office/drawing/2014/main" id="{5A1AEB0F-BCDF-7E4A-A51B-AB805D95946B}"/>
              </a:ext>
            </a:extLst>
          </p:cNvPr>
          <p:cNvSpPr txBox="1"/>
          <p:nvPr/>
        </p:nvSpPr>
        <p:spPr>
          <a:xfrm>
            <a:off x="7209698" y="5131182"/>
            <a:ext cx="1982540" cy="553998"/>
          </a:xfrm>
          <a:prstGeom prst="rect">
            <a:avLst/>
          </a:prstGeom>
          <a:noFill/>
        </p:spPr>
        <p:txBody>
          <a:bodyPr wrap="square">
            <a:spAutoFit/>
          </a:bodyPr>
          <a:lstStyle/>
          <a:p>
            <a:pPr algn="r"/>
            <a:r>
              <a:rPr lang="en-US" sz="1000" dirty="0">
                <a:solidFill>
                  <a:schemeClr val="bg1"/>
                </a:solidFill>
                <a:hlinkClick r:id="rId8">
                  <a:extLst>
                    <a:ext uri="{A12FA001-AC4F-418D-AE19-62706E023703}">
                      <ahyp:hlinkClr xmlns:ahyp="http://schemas.microsoft.com/office/drawing/2018/hyperlinkcolor" val="tx"/>
                    </a:ext>
                  </a:extLst>
                </a:hlinkClick>
              </a:rPr>
              <a:t>“Cheatham Grove accessible path</a:t>
            </a:r>
            <a:r>
              <a:rPr lang="en-US" sz="1000" dirty="0">
                <a:solidFill>
                  <a:schemeClr val="bg1"/>
                </a:solidFill>
              </a:rPr>
              <a:t>”</a:t>
            </a:r>
          </a:p>
          <a:p>
            <a:pPr algn="r"/>
            <a:r>
              <a:rPr lang="en-US" sz="1000" dirty="0">
                <a:solidFill>
                  <a:schemeClr val="bg1"/>
                </a:solidFill>
              </a:rPr>
              <a:t> photo by Linda, Fortuna future </a:t>
            </a:r>
          </a:p>
          <a:p>
            <a:pPr algn="r"/>
            <a:r>
              <a:rPr lang="en-US" sz="1000" dirty="0">
                <a:solidFill>
                  <a:schemeClr val="bg1"/>
                </a:solidFill>
              </a:rPr>
              <a:t>CC BY-NC 2.0</a:t>
            </a:r>
          </a:p>
        </p:txBody>
      </p:sp>
    </p:spTree>
    <p:extLst>
      <p:ext uri="{BB962C8B-B14F-4D97-AF65-F5344CB8AC3E}">
        <p14:creationId xmlns:p14="http://schemas.microsoft.com/office/powerpoint/2010/main" val="266691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ontractual Provisions"/>
          <p:cNvSpPr txBox="1">
            <a:spLocks noGrp="1"/>
          </p:cNvSpPr>
          <p:nvPr>
            <p:ph type="title"/>
          </p:nvPr>
        </p:nvSpPr>
        <p:spPr>
          <a:prstGeom prst="rect">
            <a:avLst/>
          </a:prstGeom>
        </p:spPr>
        <p:txBody>
          <a:bodyPr/>
          <a:lstStyle/>
          <a:p>
            <a:r>
              <a:rPr b="1" dirty="0"/>
              <a:t>Contractual Provisions</a:t>
            </a:r>
          </a:p>
        </p:txBody>
      </p:sp>
      <p:sp>
        <p:nvSpPr>
          <p:cNvPr id="188" name="Template Languag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lvl="1" indent="171450" defTabSz="309563">
              <a:spcBef>
                <a:spcPts val="0"/>
              </a:spcBef>
              <a:buNone/>
              <a:defRPr sz="5500" b="1"/>
            </a:pPr>
            <a:r>
              <a:rPr sz="2060" dirty="0"/>
              <a:t>Template Language</a:t>
            </a:r>
          </a:p>
        </p:txBody>
      </p:sp>
      <p:sp>
        <p:nvSpPr>
          <p:cNvPr id="189" name="Disabilities Compliance.  Vendor must ensure that products and services provided under this Agreement conform to the W3C Web Content Accessibility Guidelines, version 2.1 (WCAG 2.1) at conformance levels A and AA. If the products and services do not full"/>
          <p:cNvSpPr txBox="1">
            <a:spLocks noGrp="1"/>
          </p:cNvSpPr>
          <p:nvPr>
            <p:ph type="body" idx="1"/>
          </p:nvPr>
        </p:nvSpPr>
        <p:spPr>
          <a:xfrm>
            <a:off x="341601" y="1626161"/>
            <a:ext cx="8511454" cy="4705365"/>
          </a:xfrm>
          <a:prstGeom prst="rect">
            <a:avLst/>
          </a:prstGeom>
        </p:spPr>
        <p:txBody>
          <a:bodyPr/>
          <a:lstStyle/>
          <a:p>
            <a:pPr indent="-571500" algn="just"/>
            <a:r>
              <a:rPr sz="2200" b="1" dirty="0"/>
              <a:t>Disabilities Compliance.</a:t>
            </a:r>
            <a:r>
              <a:rPr sz="2200" dirty="0"/>
              <a:t>  Vendor must ensure that products and services provided under this Agreement conform to the W3C Web Content Accessibility Guidelines, version 2.1 (WCAG 2.1) at conformance levels A and AA. If the products and services do not full conform to WCAG 2.1 A and AA, Vendor must notify University in writing of the nonconformance and provide detailed information regarding the plans to achieve conformance, including but not limited to an intended timeline. Vendor shall promptly respond to and resolve any University complaint regarding accessibility of its products or services. If the Licensed Materials do not comply, the University has the right to adapt the Licensed Materials to comply with federal and state law. Vendor will hold University harmless from all demands, claims, damages, liabilities, and expenses arising out of Vendor’s failure to comply with WCAG 2.1.</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Accessibility Complaints"/>
          <p:cNvSpPr txBox="1">
            <a:spLocks noGrp="1"/>
          </p:cNvSpPr>
          <p:nvPr>
            <p:ph type="title"/>
          </p:nvPr>
        </p:nvSpPr>
        <p:spPr>
          <a:prstGeom prst="rect">
            <a:avLst/>
          </a:prstGeom>
        </p:spPr>
        <p:txBody>
          <a:bodyPr/>
          <a:lstStyle/>
          <a:p>
            <a:r>
              <a:rPr b="1" dirty="0"/>
              <a:t>Accessibility Complaints</a:t>
            </a:r>
          </a:p>
        </p:txBody>
      </p:sp>
      <p:sp>
        <p:nvSpPr>
          <p:cNvPr id="195" name="Notify license holder…"/>
          <p:cNvSpPr txBox="1">
            <a:spLocks noGrp="1"/>
          </p:cNvSpPr>
          <p:nvPr>
            <p:ph type="body" idx="1"/>
          </p:nvPr>
        </p:nvSpPr>
        <p:spPr>
          <a:prstGeom prst="rect">
            <a:avLst/>
          </a:prstGeom>
        </p:spPr>
        <p:txBody>
          <a:bodyPr/>
          <a:lstStyle/>
          <a:p>
            <a:pPr>
              <a:lnSpc>
                <a:spcPct val="150000"/>
              </a:lnSpc>
            </a:pPr>
            <a:r>
              <a:rPr dirty="0"/>
              <a:t>Notify license holder</a:t>
            </a:r>
          </a:p>
          <a:p>
            <a:pPr>
              <a:lnSpc>
                <a:spcPct val="150000"/>
              </a:lnSpc>
            </a:pPr>
            <a:r>
              <a:rPr dirty="0"/>
              <a:t>License holder works with vendor to identify a resolution</a:t>
            </a:r>
          </a:p>
          <a:p>
            <a:pPr lvl="1">
              <a:lnSpc>
                <a:spcPct val="150000"/>
              </a:lnSpc>
              <a:buFont typeface="Arial" panose="020B0604020202020204" pitchFamily="34" charset="0"/>
              <a:buChar char="•"/>
            </a:pPr>
            <a:r>
              <a:rPr dirty="0"/>
              <a:t>Alternative equal access</a:t>
            </a:r>
          </a:p>
          <a:p>
            <a:pPr lvl="1">
              <a:lnSpc>
                <a:spcPct val="150000"/>
              </a:lnSpc>
              <a:buFont typeface="Arial" panose="020B0604020202020204" pitchFamily="34" charset="0"/>
              <a:buChar char="•"/>
            </a:pPr>
            <a:r>
              <a:rPr dirty="0"/>
              <a:t>Improvements to system</a:t>
            </a:r>
          </a:p>
          <a:p>
            <a:pPr>
              <a:lnSpc>
                <a:spcPct val="150000"/>
              </a:lnSpc>
            </a:pPr>
            <a:r>
              <a:rPr dirty="0"/>
              <a:t>Legal Representation/Termination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8DD6-C8A1-723E-42D1-4CA55F386192}"/>
              </a:ext>
            </a:extLst>
          </p:cNvPr>
          <p:cNvSpPr>
            <a:spLocks noGrp="1"/>
          </p:cNvSpPr>
          <p:nvPr>
            <p:ph type="title"/>
          </p:nvPr>
        </p:nvSpPr>
        <p:spPr/>
        <p:txBody>
          <a:bodyPr/>
          <a:lstStyle/>
          <a:p>
            <a:r>
              <a:rPr lang="en-US" b="1" dirty="0"/>
              <a:t>Questions</a:t>
            </a:r>
          </a:p>
        </p:txBody>
      </p:sp>
      <p:sp>
        <p:nvSpPr>
          <p:cNvPr id="4" name="Text Placeholder 3">
            <a:extLst>
              <a:ext uri="{FF2B5EF4-FFF2-40B4-BE49-F238E27FC236}">
                <a16:creationId xmlns:a16="http://schemas.microsoft.com/office/drawing/2014/main" id="{E3FE38B5-3030-15C6-7392-D42EA7C1594F}"/>
              </a:ext>
            </a:extLst>
          </p:cNvPr>
          <p:cNvSpPr>
            <a:spLocks noGrp="1"/>
          </p:cNvSpPr>
          <p:nvPr>
            <p:ph type="body" idx="1"/>
          </p:nvPr>
        </p:nvSpPr>
        <p:spPr/>
        <p:txBody>
          <a:bodyPr/>
          <a:lstStyle/>
          <a:p>
            <a:r>
              <a:rPr lang="en-US" dirty="0">
                <a:hlinkClick r:id="rId3"/>
              </a:rPr>
              <a:t>emanuelj@uillinois.edu</a:t>
            </a:r>
            <a:endParaRPr lang="en-US" dirty="0"/>
          </a:p>
          <a:p>
            <a:endParaRPr lang="en-US" dirty="0"/>
          </a:p>
          <a:p>
            <a:r>
              <a:rPr lang="en-US" b="1" dirty="0"/>
              <a:t>VPAT Repository: </a:t>
            </a:r>
          </a:p>
          <a:p>
            <a:r>
              <a:rPr lang="en-US" dirty="0">
                <a:hlinkClick r:id="rId4"/>
              </a:rPr>
              <a:t>https://www.carli.illinois.edu/products-services/eres/vpat-repository</a:t>
            </a:r>
            <a:r>
              <a:rPr lang="en-US" dirty="0"/>
              <a:t> </a:t>
            </a:r>
          </a:p>
          <a:p>
            <a:endParaRPr lang="en-US" dirty="0"/>
          </a:p>
          <a:p>
            <a:r>
              <a:rPr lang="en-US" b="1" dirty="0"/>
              <a:t>License Template:</a:t>
            </a:r>
          </a:p>
          <a:p>
            <a:r>
              <a:rPr lang="en-US" dirty="0">
                <a:hlinkClick r:id="rId5"/>
              </a:rPr>
              <a:t>https://www.carli.illinois.edu/sites/files/files/CARLI%20Standard%20Licensing%20Agreement_Clean.pdf</a:t>
            </a:r>
            <a:r>
              <a:rPr lang="en-US" dirty="0"/>
              <a:t> </a:t>
            </a:r>
          </a:p>
        </p:txBody>
      </p:sp>
    </p:spTree>
    <p:extLst>
      <p:ext uri="{BB962C8B-B14F-4D97-AF65-F5344CB8AC3E}">
        <p14:creationId xmlns:p14="http://schemas.microsoft.com/office/powerpoint/2010/main" val="42519711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Agenda"/>
          <p:cNvSpPr txBox="1">
            <a:spLocks noGrp="1"/>
          </p:cNvSpPr>
          <p:nvPr>
            <p:ph type="title"/>
          </p:nvPr>
        </p:nvSpPr>
        <p:spPr>
          <a:prstGeom prst="rect">
            <a:avLst/>
          </a:prstGeom>
        </p:spPr>
        <p:txBody>
          <a:bodyPr/>
          <a:lstStyle/>
          <a:p>
            <a:r>
              <a:rPr b="1" dirty="0"/>
              <a:t>Agenda</a:t>
            </a:r>
          </a:p>
        </p:txBody>
      </p:sp>
      <p:sp>
        <p:nvSpPr>
          <p:cNvPr id="156" name="Disclaimers…"/>
          <p:cNvSpPr txBox="1">
            <a:spLocks noGrp="1"/>
          </p:cNvSpPr>
          <p:nvPr>
            <p:ph type="body" idx="1"/>
          </p:nvPr>
        </p:nvSpPr>
        <p:spPr>
          <a:prstGeom prst="rect">
            <a:avLst/>
          </a:prstGeom>
        </p:spPr>
        <p:txBody>
          <a:bodyPr/>
          <a:lstStyle/>
          <a:p>
            <a:r>
              <a:rPr dirty="0"/>
              <a:t>Disclaimers</a:t>
            </a:r>
          </a:p>
          <a:p>
            <a:r>
              <a:rPr dirty="0"/>
              <a:t>Why Accessibility Matters</a:t>
            </a:r>
          </a:p>
          <a:p>
            <a:r>
              <a:rPr dirty="0"/>
              <a:t>Evaluating Accessibility</a:t>
            </a:r>
          </a:p>
          <a:p>
            <a:r>
              <a:rPr dirty="0"/>
              <a:t>Contractual Provisions</a:t>
            </a:r>
          </a:p>
          <a:p>
            <a:r>
              <a:rPr dirty="0"/>
              <a:t>Accessibility Complaints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Disclaimers"/>
          <p:cNvSpPr txBox="1">
            <a:spLocks noGrp="1"/>
          </p:cNvSpPr>
          <p:nvPr>
            <p:ph type="title"/>
          </p:nvPr>
        </p:nvSpPr>
        <p:spPr>
          <a:prstGeom prst="rect">
            <a:avLst/>
          </a:prstGeom>
        </p:spPr>
        <p:txBody>
          <a:bodyPr/>
          <a:lstStyle/>
          <a:p>
            <a:r>
              <a:rPr b="1" dirty="0"/>
              <a:t>Disclaimers</a:t>
            </a:r>
          </a:p>
        </p:txBody>
      </p:sp>
      <p:sp>
        <p:nvSpPr>
          <p:cNvPr id="159" name="Not a lawyer…"/>
          <p:cNvSpPr txBox="1">
            <a:spLocks noGrp="1"/>
          </p:cNvSpPr>
          <p:nvPr>
            <p:ph type="body" idx="1"/>
          </p:nvPr>
        </p:nvSpPr>
        <p:spPr>
          <a:prstGeom prst="rect">
            <a:avLst/>
          </a:prstGeom>
        </p:spPr>
        <p:txBody>
          <a:bodyPr/>
          <a:lstStyle/>
          <a:p>
            <a:r>
              <a:rPr dirty="0"/>
              <a:t>Not a lawyer</a:t>
            </a:r>
          </a:p>
          <a:p>
            <a:r>
              <a:rPr dirty="0"/>
              <a:t>CARLI’s experience</a:t>
            </a:r>
          </a:p>
          <a:p>
            <a:r>
              <a:rPr dirty="0"/>
              <a:t>How to fix accessibility issues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Why Accessibility"/>
          <p:cNvSpPr txBox="1">
            <a:spLocks noGrp="1"/>
          </p:cNvSpPr>
          <p:nvPr>
            <p:ph type="title"/>
          </p:nvPr>
        </p:nvSpPr>
        <p:spPr>
          <a:prstGeom prst="rect">
            <a:avLst/>
          </a:prstGeom>
        </p:spPr>
        <p:txBody>
          <a:bodyPr/>
          <a:lstStyle/>
          <a:p>
            <a:r>
              <a:rPr b="1" dirty="0"/>
              <a:t>Why Accessibility</a:t>
            </a:r>
          </a:p>
        </p:txBody>
      </p:sp>
      <p:sp>
        <p:nvSpPr>
          <p:cNvPr id="164" name="Americans with Disabilities Act…"/>
          <p:cNvSpPr txBox="1">
            <a:spLocks noGrp="1"/>
          </p:cNvSpPr>
          <p:nvPr>
            <p:ph type="body" idx="1"/>
          </p:nvPr>
        </p:nvSpPr>
        <p:spPr>
          <a:xfrm>
            <a:off x="452438" y="1828800"/>
            <a:ext cx="8239125" cy="4599709"/>
          </a:xfrm>
          <a:prstGeom prst="rect">
            <a:avLst/>
          </a:prstGeom>
        </p:spPr>
        <p:txBody>
          <a:bodyPr/>
          <a:lstStyle/>
          <a:p>
            <a:pPr marL="180594" indent="-180594" defTabSz="722358">
              <a:spcBef>
                <a:spcPts val="1313"/>
              </a:spcBef>
              <a:defRPr sz="3792"/>
            </a:pPr>
            <a:r>
              <a:rPr sz="2400" b="1" dirty="0"/>
              <a:t>Americans with Disabilities Act</a:t>
            </a:r>
          </a:p>
          <a:p>
            <a:pPr marL="541782" lvl="2" indent="-180594" defTabSz="722358">
              <a:spcBef>
                <a:spcPts val="1313"/>
              </a:spcBef>
              <a:defRPr sz="3792"/>
            </a:pPr>
            <a:r>
              <a:rPr sz="2400" dirty="0"/>
              <a:t>Prohibits discrimination against individuals with disabilities in several areas, including employment, transportation, public accommodations, </a:t>
            </a:r>
            <a:r>
              <a:rPr sz="2400" i="1" dirty="0"/>
              <a:t>communications and access to state and local government programs and services</a:t>
            </a:r>
            <a:r>
              <a:rPr sz="2400"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Why Accessibility"/>
          <p:cNvSpPr txBox="1">
            <a:spLocks noGrp="1"/>
          </p:cNvSpPr>
          <p:nvPr>
            <p:ph type="title"/>
          </p:nvPr>
        </p:nvSpPr>
        <p:spPr>
          <a:prstGeom prst="rect">
            <a:avLst/>
          </a:prstGeom>
        </p:spPr>
        <p:txBody>
          <a:bodyPr/>
          <a:lstStyle/>
          <a:p>
            <a:r>
              <a:rPr b="1" dirty="0"/>
              <a:t>Why Accessibility</a:t>
            </a:r>
          </a:p>
        </p:txBody>
      </p:sp>
      <p:sp>
        <p:nvSpPr>
          <p:cNvPr id="164" name="Americans with Disabilities Act…"/>
          <p:cNvSpPr txBox="1">
            <a:spLocks noGrp="1"/>
          </p:cNvSpPr>
          <p:nvPr>
            <p:ph type="body" idx="1"/>
          </p:nvPr>
        </p:nvSpPr>
        <p:spPr>
          <a:xfrm>
            <a:off x="447675" y="1537855"/>
            <a:ext cx="8239125" cy="4682836"/>
          </a:xfrm>
          <a:prstGeom prst="rect">
            <a:avLst/>
          </a:prstGeom>
        </p:spPr>
        <p:txBody>
          <a:bodyPr/>
          <a:lstStyle/>
          <a:p>
            <a:pPr marL="180594" indent="-180594" defTabSz="722358">
              <a:spcBef>
                <a:spcPts val="1313"/>
              </a:spcBef>
              <a:defRPr sz="3792"/>
            </a:pPr>
            <a:r>
              <a:rPr lang="en-US" sz="2400" b="1" dirty="0"/>
              <a:t>Section 508 of the Rehabilitation Act of 1973</a:t>
            </a:r>
          </a:p>
          <a:p>
            <a:pPr marL="523494" lvl="1" indent="-342900" defTabSz="722358">
              <a:spcBef>
                <a:spcPts val="1313"/>
              </a:spcBef>
              <a:buFont typeface="Arial" panose="020B0604020202020204" pitchFamily="34" charset="0"/>
              <a:buChar char="•"/>
              <a:defRPr sz="3792"/>
            </a:pPr>
            <a:r>
              <a:rPr lang="en-US" sz="2400" dirty="0"/>
              <a:t>Federal agencies must give disabled employees and members of the public access to information comparable to the access available to others</a:t>
            </a:r>
          </a:p>
          <a:p>
            <a:pPr marL="180594" indent="-180594" defTabSz="722358">
              <a:spcBef>
                <a:spcPts val="1313"/>
              </a:spcBef>
              <a:defRPr sz="3792"/>
            </a:pPr>
            <a:r>
              <a:rPr lang="en-US" sz="2400" b="1" dirty="0"/>
              <a:t>Section 504 of the Rehabilitation Act of 1973</a:t>
            </a:r>
          </a:p>
          <a:p>
            <a:pPr marL="523494" lvl="1" indent="-342900" defTabSz="722358">
              <a:spcBef>
                <a:spcPts val="1313"/>
              </a:spcBef>
              <a:buFont typeface="Arial" panose="020B0604020202020204" pitchFamily="34" charset="0"/>
              <a:buChar char="•"/>
              <a:defRPr sz="3792"/>
            </a:pPr>
            <a:r>
              <a:rPr lang="en-US" sz="2400" dirty="0"/>
              <a:t>Prohibits federal agencies, programs, or activities from discriminating and requires reasonable accommodation for qualified individuals with disabilities</a:t>
            </a:r>
          </a:p>
          <a:p>
            <a:pPr marL="180594" indent="-180594" defTabSz="722358">
              <a:spcBef>
                <a:spcPts val="1313"/>
              </a:spcBef>
              <a:defRPr sz="3792"/>
            </a:pPr>
            <a:r>
              <a:rPr sz="2400" b="1" dirty="0"/>
              <a:t>Illinois Information Technology Accessibility Act (IITAA)</a:t>
            </a:r>
          </a:p>
          <a:p>
            <a:pPr marL="523494" lvl="1" indent="-342900" defTabSz="722358">
              <a:spcBef>
                <a:spcPts val="1313"/>
              </a:spcBef>
              <a:buFont typeface="Arial" panose="020B0604020202020204" pitchFamily="34" charset="0"/>
              <a:buChar char="•"/>
              <a:defRPr sz="3792"/>
            </a:pPr>
            <a:r>
              <a:rPr sz="2400" dirty="0"/>
              <a:t>Aligns the state with section 508 and 504</a:t>
            </a:r>
          </a:p>
        </p:txBody>
      </p:sp>
    </p:spTree>
    <p:extLst>
      <p:ext uri="{BB962C8B-B14F-4D97-AF65-F5344CB8AC3E}">
        <p14:creationId xmlns:p14="http://schemas.microsoft.com/office/powerpoint/2010/main" val="33865446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ayan v. LACCD"/>
          <p:cNvSpPr txBox="1">
            <a:spLocks noGrp="1"/>
          </p:cNvSpPr>
          <p:nvPr>
            <p:ph type="title"/>
          </p:nvPr>
        </p:nvSpPr>
        <p:spPr>
          <a:prstGeom prst="rect">
            <a:avLst/>
          </a:prstGeom>
        </p:spPr>
        <p:txBody>
          <a:bodyPr/>
          <a:lstStyle/>
          <a:p>
            <a:r>
              <a:rPr b="1" dirty="0" err="1"/>
              <a:t>Payan</a:t>
            </a:r>
            <a:r>
              <a:rPr b="1" dirty="0"/>
              <a:t> v. LACCD</a:t>
            </a:r>
          </a:p>
        </p:txBody>
      </p:sp>
      <p:sp>
        <p:nvSpPr>
          <p:cNvPr id="169" name="Intentional vs. unintentional discrimination…"/>
          <p:cNvSpPr txBox="1">
            <a:spLocks noGrp="1"/>
          </p:cNvSpPr>
          <p:nvPr>
            <p:ph type="body" idx="1"/>
          </p:nvPr>
        </p:nvSpPr>
        <p:spPr>
          <a:prstGeom prst="rect">
            <a:avLst/>
          </a:prstGeom>
        </p:spPr>
        <p:txBody>
          <a:bodyPr/>
          <a:lstStyle/>
          <a:p>
            <a:r>
              <a:rPr dirty="0"/>
              <a:t>Intentional vs. unintentional discrimination</a:t>
            </a:r>
          </a:p>
          <a:p>
            <a:r>
              <a:rPr dirty="0"/>
              <a:t>Could have gutted ADA</a:t>
            </a:r>
          </a:p>
          <a:p>
            <a:r>
              <a:rPr dirty="0"/>
              <a:t>Included online library </a:t>
            </a:r>
            <a:r>
              <a:rPr lang="en-US" dirty="0"/>
              <a:t>resources</a:t>
            </a:r>
            <a:r>
              <a:rPr dirty="0"/>
              <a:t> and their accessibility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Evaluating Accessibility"/>
          <p:cNvSpPr txBox="1">
            <a:spLocks noGrp="1"/>
          </p:cNvSpPr>
          <p:nvPr>
            <p:ph type="title"/>
          </p:nvPr>
        </p:nvSpPr>
        <p:spPr>
          <a:prstGeom prst="rect">
            <a:avLst/>
          </a:prstGeom>
        </p:spPr>
        <p:txBody>
          <a:bodyPr/>
          <a:lstStyle/>
          <a:p>
            <a:r>
              <a:rPr b="1" dirty="0"/>
              <a:t>Evaluating Accessibility</a:t>
            </a:r>
          </a:p>
        </p:txBody>
      </p:sp>
      <p:sp>
        <p:nvSpPr>
          <p:cNvPr id="174" name="Resources"/>
          <p:cNvSpPr txBox="1">
            <a:spLocks noGrp="1"/>
          </p:cNvSpPr>
          <p:nvPr>
            <p:ph type="body" idx="21"/>
          </p:nvPr>
        </p:nvSpPr>
        <p:spPr>
          <a:xfrm>
            <a:off x="687966" y="1183943"/>
            <a:ext cx="8239125"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Resources</a:t>
            </a:r>
          </a:p>
        </p:txBody>
      </p:sp>
      <p:sp>
        <p:nvSpPr>
          <p:cNvPr id="175" name="WCAG 2 Overview…"/>
          <p:cNvSpPr txBox="1">
            <a:spLocks noGrp="1"/>
          </p:cNvSpPr>
          <p:nvPr>
            <p:ph type="body" idx="1"/>
          </p:nvPr>
        </p:nvSpPr>
        <p:spPr>
          <a:xfrm>
            <a:off x="457200" y="2147455"/>
            <a:ext cx="8229600" cy="3978708"/>
          </a:xfrm>
          <a:prstGeom prst="rect">
            <a:avLst/>
          </a:prstGeom>
        </p:spPr>
        <p:txBody>
          <a:bodyPr/>
          <a:lstStyle/>
          <a:p>
            <a:r>
              <a:rPr b="1" dirty="0"/>
              <a:t>WCAG 2 Overview</a:t>
            </a:r>
          </a:p>
          <a:p>
            <a:pPr marL="457200" lvl="1" indent="0">
              <a:buNone/>
            </a:pPr>
            <a:r>
              <a:rPr u="sng" dirty="0">
                <a:hlinkClick r:id="rId3"/>
              </a:rPr>
              <a:t>https://www.w3.org/WAI/standards-guidelines/wcag/</a:t>
            </a:r>
          </a:p>
          <a:p>
            <a:r>
              <a:rPr b="1" dirty="0"/>
              <a:t>Illinois Information Technology Accessibility Act</a:t>
            </a:r>
          </a:p>
          <a:p>
            <a:pPr marL="457200" lvl="1" indent="0">
              <a:buNone/>
            </a:pPr>
            <a:r>
              <a:rPr u="sng" dirty="0">
                <a:hlinkClick r:id="rId4"/>
              </a:rPr>
              <a:t>https://www.dhs.state.il.us/page.aspx?item=32765</a:t>
            </a:r>
          </a:p>
          <a:p>
            <a:r>
              <a:rPr b="1" dirty="0"/>
              <a:t>Library Accessibility Alliance</a:t>
            </a:r>
          </a:p>
          <a:p>
            <a:pPr marL="457200" lvl="1" indent="0">
              <a:buNone/>
            </a:pPr>
            <a:r>
              <a:rPr u="sng" dirty="0">
                <a:hlinkClick r:id="rId5"/>
              </a:rPr>
              <a:t>https://btaa.org/library/reports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Evaluating Accessibility"/>
          <p:cNvSpPr txBox="1">
            <a:spLocks noGrp="1"/>
          </p:cNvSpPr>
          <p:nvPr>
            <p:ph type="title"/>
          </p:nvPr>
        </p:nvSpPr>
        <p:spPr>
          <a:prstGeom prst="rect">
            <a:avLst/>
          </a:prstGeom>
        </p:spPr>
        <p:txBody>
          <a:bodyPr/>
          <a:lstStyle/>
          <a:p>
            <a:r>
              <a:rPr b="1" dirty="0"/>
              <a:t>Evaluating Accessibility</a:t>
            </a:r>
          </a:p>
        </p:txBody>
      </p:sp>
      <p:sp>
        <p:nvSpPr>
          <p:cNvPr id="178" name="Requiremen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lvl="1" indent="171450" defTabSz="309563">
              <a:spcBef>
                <a:spcPts val="0"/>
              </a:spcBef>
              <a:buNone/>
              <a:defRPr sz="5500" b="1"/>
            </a:pPr>
            <a:r>
              <a:rPr sz="2060" dirty="0"/>
              <a:t>Requirements</a:t>
            </a:r>
          </a:p>
        </p:txBody>
      </p:sp>
      <p:sp>
        <p:nvSpPr>
          <p:cNvPr id="179" name="Text Alternatives…"/>
          <p:cNvSpPr txBox="1">
            <a:spLocks noGrp="1"/>
          </p:cNvSpPr>
          <p:nvPr>
            <p:ph type="body" idx="1"/>
          </p:nvPr>
        </p:nvSpPr>
        <p:spPr>
          <a:xfrm>
            <a:off x="452438" y="2187172"/>
            <a:ext cx="8239125" cy="3359272"/>
          </a:xfrm>
          <a:prstGeom prst="rect">
            <a:avLst/>
          </a:prstGeom>
        </p:spPr>
        <p:txBody>
          <a:bodyPr numCol="2" spcCol="1098550"/>
          <a:lstStyle/>
          <a:p>
            <a:pPr marL="342900" indent="-342900">
              <a:buFont typeface="Arial" panose="020B0604020202020204" pitchFamily="34" charset="0"/>
              <a:buChar char="•"/>
            </a:pPr>
            <a:r>
              <a:rPr dirty="0"/>
              <a:t>Text Alternatives</a:t>
            </a:r>
          </a:p>
          <a:p>
            <a:pPr marL="342900" indent="-342900">
              <a:buFont typeface="Arial" panose="020B0604020202020204" pitchFamily="34" charset="0"/>
              <a:buChar char="•"/>
            </a:pPr>
            <a:r>
              <a:rPr dirty="0"/>
              <a:t>Captions &amp; Audio </a:t>
            </a:r>
            <a:r>
              <a:rPr lang="en-US" dirty="0"/>
              <a:t>	</a:t>
            </a:r>
            <a:r>
              <a:rPr dirty="0"/>
              <a:t>Descriptions</a:t>
            </a:r>
          </a:p>
          <a:p>
            <a:pPr marL="342900" indent="-342900">
              <a:buFont typeface="Arial" panose="020B0604020202020204" pitchFamily="34" charset="0"/>
              <a:buChar char="•"/>
            </a:pPr>
            <a:r>
              <a:rPr dirty="0"/>
              <a:t>Adaptable/Navigable</a:t>
            </a:r>
          </a:p>
          <a:p>
            <a:pPr marL="342900" indent="-342900">
              <a:buFont typeface="Arial" panose="020B0604020202020204" pitchFamily="34" charset="0"/>
              <a:buChar char="•"/>
            </a:pPr>
            <a:r>
              <a:rPr dirty="0"/>
              <a:t>Distinguishable</a:t>
            </a:r>
          </a:p>
          <a:p>
            <a:pPr marL="342900" indent="-342900">
              <a:buFont typeface="Arial" panose="020B0604020202020204" pitchFamily="34" charset="0"/>
              <a:buChar char="•"/>
            </a:pPr>
            <a:r>
              <a:rPr dirty="0"/>
              <a:t>Keyboard Support</a:t>
            </a:r>
          </a:p>
          <a:p>
            <a:pPr marL="342900" indent="-342900">
              <a:buFont typeface="Arial" panose="020B0604020202020204" pitchFamily="34" charset="0"/>
              <a:buChar char="•"/>
            </a:pPr>
            <a:r>
              <a:rPr dirty="0"/>
              <a:t>Time Requirements</a:t>
            </a:r>
          </a:p>
          <a:p>
            <a:pPr marL="342900" indent="-342900">
              <a:buFont typeface="Arial" panose="020B0604020202020204" pitchFamily="34" charset="0"/>
              <a:buChar char="•"/>
            </a:pPr>
            <a:r>
              <a:rPr dirty="0"/>
              <a:t>Seizures</a:t>
            </a:r>
          </a:p>
          <a:p>
            <a:pPr marL="342900" indent="-342900">
              <a:buFont typeface="Arial" panose="020B0604020202020204" pitchFamily="34" charset="0"/>
              <a:buChar char="•"/>
            </a:pPr>
            <a:r>
              <a:rPr dirty="0"/>
              <a:t>Readable</a:t>
            </a:r>
          </a:p>
          <a:p>
            <a:pPr marL="342900" indent="-342900">
              <a:buFont typeface="Arial" panose="020B0604020202020204" pitchFamily="34" charset="0"/>
              <a:buChar char="•"/>
            </a:pPr>
            <a:r>
              <a:rPr dirty="0"/>
              <a:t>Predictable</a:t>
            </a:r>
          </a:p>
          <a:p>
            <a:pPr marL="342900" indent="-342900">
              <a:buFont typeface="Arial" panose="020B0604020202020204" pitchFamily="34" charset="0"/>
              <a:buChar char="•"/>
            </a:pPr>
            <a:r>
              <a:rPr dirty="0"/>
              <a:t>Input Assistance</a:t>
            </a:r>
          </a:p>
          <a:p>
            <a:pPr marL="342900" indent="-342900">
              <a:buFont typeface="Arial" panose="020B0604020202020204" pitchFamily="34" charset="0"/>
              <a:buChar char="•"/>
            </a:pPr>
            <a:r>
              <a:rPr dirty="0"/>
              <a:t>Robustness &amp; </a:t>
            </a:r>
            <a:r>
              <a:rPr lang="en-US" dirty="0"/>
              <a:t>	</a:t>
            </a:r>
            <a:r>
              <a:rPr dirty="0"/>
              <a:t>Compatibility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Evaluating Accessibility"/>
          <p:cNvSpPr txBox="1">
            <a:spLocks noGrp="1"/>
          </p:cNvSpPr>
          <p:nvPr>
            <p:ph type="title"/>
          </p:nvPr>
        </p:nvSpPr>
        <p:spPr>
          <a:prstGeom prst="rect">
            <a:avLst/>
          </a:prstGeom>
        </p:spPr>
        <p:txBody>
          <a:bodyPr/>
          <a:lstStyle/>
          <a:p>
            <a:r>
              <a:rPr b="1" dirty="0"/>
              <a:t>Evaluating Accessibility</a:t>
            </a:r>
          </a:p>
        </p:txBody>
      </p:sp>
      <p:sp>
        <p:nvSpPr>
          <p:cNvPr id="182" name="Evaluation Requiremen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lvl="1" indent="171450" defTabSz="309563">
              <a:spcBef>
                <a:spcPts val="0"/>
              </a:spcBef>
              <a:buNone/>
              <a:defRPr sz="5500" b="1"/>
            </a:pPr>
            <a:r>
              <a:rPr sz="2060" dirty="0"/>
              <a:t>Evaluation Requirements</a:t>
            </a:r>
          </a:p>
        </p:txBody>
      </p:sp>
      <p:sp>
        <p:nvSpPr>
          <p:cNvPr id="183" name="Voluntary Product Accessibility Template (VPAT)…"/>
          <p:cNvSpPr txBox="1">
            <a:spLocks noGrp="1"/>
          </p:cNvSpPr>
          <p:nvPr>
            <p:ph type="body" idx="1"/>
          </p:nvPr>
        </p:nvSpPr>
        <p:spPr>
          <a:xfrm>
            <a:off x="457200" y="2161309"/>
            <a:ext cx="8229600" cy="3964854"/>
          </a:xfrm>
          <a:prstGeom prst="rect">
            <a:avLst/>
          </a:prstGeom>
        </p:spPr>
        <p:txBody>
          <a:bodyPr/>
          <a:lstStyle/>
          <a:p>
            <a:pPr>
              <a:lnSpc>
                <a:spcPct val="150000"/>
              </a:lnSpc>
            </a:pPr>
            <a:r>
              <a:rPr dirty="0"/>
              <a:t>Voluntary Product Accessibility Template (VPAT)</a:t>
            </a:r>
          </a:p>
          <a:p>
            <a:pPr>
              <a:lnSpc>
                <a:spcPct val="150000"/>
              </a:lnSpc>
            </a:pPr>
            <a:r>
              <a:rPr dirty="0"/>
              <a:t>Vendor contact responsible for accessibility</a:t>
            </a:r>
          </a:p>
          <a:p>
            <a:pPr>
              <a:lnSpc>
                <a:spcPct val="150000"/>
              </a:lnSpc>
            </a:pPr>
            <a:r>
              <a:rPr dirty="0"/>
              <a:t>Process to address accessibility concerns</a:t>
            </a:r>
          </a:p>
          <a:p>
            <a:pPr lvl="1">
              <a:lnSpc>
                <a:spcPct val="150000"/>
              </a:lnSpc>
              <a:buFont typeface="Arial" panose="020B0604020202020204" pitchFamily="34" charset="0"/>
              <a:buChar char="•"/>
            </a:pPr>
            <a:r>
              <a:rPr dirty="0"/>
              <a:t>Need a response timeline for resolution </a:t>
            </a:r>
          </a:p>
          <a:p>
            <a:pPr>
              <a:lnSpc>
                <a:spcPct val="150000"/>
              </a:lnSpc>
            </a:pPr>
            <a:r>
              <a:rPr dirty="0"/>
              <a:t>Ongoing maintenance and remediation</a:t>
            </a:r>
          </a:p>
          <a:p>
            <a:pPr>
              <a:lnSpc>
                <a:spcPct val="150000"/>
              </a:lnSpc>
            </a:pPr>
            <a:r>
              <a:rPr dirty="0"/>
              <a:t>Equal alternative access available</a:t>
            </a:r>
          </a:p>
        </p:txBody>
      </p:sp>
    </p:spTree>
  </p:cSld>
  <p:clrMapOvr>
    <a:masterClrMapping/>
  </p:clrMapOvr>
  <p:transition spd="med"/>
</p:sld>
</file>

<file path=ppt/theme/theme1.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32524</TotalTime>
  <Words>539</Words>
  <Application>Microsoft Office PowerPoint</Application>
  <PresentationFormat>Letter Paper (8.5x11 in)</PresentationFormat>
  <Paragraphs>76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 Pro</vt:lpstr>
      <vt:lpstr>Times New Roman</vt:lpstr>
      <vt:lpstr>1_Presentation11</vt:lpstr>
      <vt:lpstr>PowerPoint Presentation</vt:lpstr>
      <vt:lpstr>Agenda</vt:lpstr>
      <vt:lpstr>Disclaimers</vt:lpstr>
      <vt:lpstr>Why Accessibility</vt:lpstr>
      <vt:lpstr>Why Accessibility</vt:lpstr>
      <vt:lpstr>Payan v. LACCD</vt:lpstr>
      <vt:lpstr>Evaluating Accessibility</vt:lpstr>
      <vt:lpstr>Evaluating Accessibility</vt:lpstr>
      <vt:lpstr>Evaluating Accessibility</vt:lpstr>
      <vt:lpstr>Contractual Provisions</vt:lpstr>
      <vt:lpstr>Accessibility Complaints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Swanson, Nicole Marie</cp:lastModifiedBy>
  <cp:revision>486</cp:revision>
  <cp:lastPrinted>2022-11-01T18:31:53Z</cp:lastPrinted>
  <dcterms:created xsi:type="dcterms:W3CDTF">2019-09-18T17:05:10Z</dcterms:created>
  <dcterms:modified xsi:type="dcterms:W3CDTF">2022-11-10T18:08:43Z</dcterms:modified>
</cp:coreProperties>
</file>